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2" r:id="rId3"/>
    <p:sldId id="260" r:id="rId4"/>
    <p:sldId id="266" r:id="rId5"/>
    <p:sldId id="273" r:id="rId6"/>
    <p:sldId id="263" r:id="rId7"/>
    <p:sldId id="257" r:id="rId8"/>
    <p:sldId id="259" r:id="rId9"/>
    <p:sldId id="264" r:id="rId10"/>
    <p:sldId id="268" r:id="rId11"/>
    <p:sldId id="269" r:id="rId12"/>
    <p:sldId id="265" r:id="rId13"/>
    <p:sldId id="271" r:id="rId14"/>
    <p:sldId id="275" r:id="rId15"/>
    <p:sldId id="270" r:id="rId16"/>
    <p:sldId id="27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39385-7946-4ACD-9264-5EC729D3AC7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FF70F-9EC4-4885-9FF8-2C0211B3A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93676-B71A-4019-9C82-9D26B81F6797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010F3-FCF6-447C-992A-C4E6EDCBF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010F3-FCF6-447C-992A-C4E6EDCBF6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010F3-FCF6-447C-992A-C4E6EDCBF6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2C05F-1684-43FB-9D0D-DC0B622929DD}" type="slidenum">
              <a:rPr lang="ru-RU"/>
              <a:pPr/>
              <a:t>14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7072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7072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15.04.2015</a:t>
            </a: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15.04.2015</a:t>
            </a: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15.04.2015</a:t>
            </a: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15.04.2015</a:t>
            </a: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>
    <p:cut/>
  </p:transition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15.04.2015</a:t>
            </a: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>
    <p:cut/>
  </p:transition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15.04.2015</a:t>
            </a: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>
    <p:cut/>
  </p:transition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15.04.2015</a:t>
            </a: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>
    <p:cut/>
  </p:transition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15.04.2015</a:t>
            </a: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>
    <p:cut/>
  </p:transition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15.04.2015</a:t>
            </a: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15.04.2015</a:t>
            </a: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15.04.2015</a:t>
            </a: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15.04.2015</a:t>
            </a: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15.04.2015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15.04.2015</a:t>
            </a: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15.04.2015</a:t>
            </a: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15.04.2015</a:t>
            </a: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963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3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4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4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4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4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4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4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4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4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4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965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5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5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5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5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5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5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5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5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5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6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6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6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6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6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6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6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6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966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7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7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7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7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7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7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7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7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7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7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8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8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8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8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8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8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968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8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8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9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9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9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9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969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9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9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9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696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697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6970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15.04.2015</a:t>
            </a:r>
            <a:endParaRPr lang="en-US"/>
          </a:p>
        </p:txBody>
      </p:sp>
      <p:sp>
        <p:nvSpPr>
          <p:cNvPr id="6970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970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ransition spd="med" advTm="7000">
    <p:cut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990600" y="1447800"/>
            <a:ext cx="7772400" cy="3505199"/>
          </a:xfrm>
        </p:spPr>
        <p:txBody>
          <a:bodyPr>
            <a:normAutofit fontScale="90000"/>
          </a:bodyPr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a-G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კომპიუტერული მომსახურების  ცენტრი”_ ინკლუზიური დასაქმების ადგილი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8382000" cy="365125"/>
          </a:xfrm>
        </p:spPr>
        <p:txBody>
          <a:bodyPr/>
          <a:lstStyle/>
          <a:p>
            <a:pPr algn="ctr"/>
            <a:r>
              <a:rPr lang="en-US" b="1" dirty="0" smtClean="0"/>
              <a:t>15.04.2015</a:t>
            </a:r>
            <a:endParaRPr lang="en-US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33400"/>
            <a:ext cx="2590800" cy="238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ka-GE" sz="3200" b="1" dirty="0" smtClean="0"/>
              <a:t>შეფასების პროცესი: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498080" cy="4267200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endParaRPr lang="en-US" sz="2000" dirty="0" smtClean="0"/>
          </a:p>
          <a:p>
            <a:pPr algn="just"/>
            <a:r>
              <a:rPr lang="ka-GE" sz="2400" dirty="0" smtClean="0"/>
              <a:t>პოტენციურ თანამშრომელთა იდენტიფიცირება /შეფასება:</a:t>
            </a:r>
          </a:p>
          <a:p>
            <a:pPr lvl="1" algn="just">
              <a:buFont typeface="Wingdings" pitchFamily="2" charset="2"/>
              <a:buChar char="q"/>
            </a:pPr>
            <a:endParaRPr lang="ka-GE" sz="2400" dirty="0" smtClean="0"/>
          </a:p>
          <a:p>
            <a:pPr lvl="1" algn="just">
              <a:buFont typeface="Wingdings" pitchFamily="2" charset="2"/>
              <a:buChar char="q"/>
            </a:pPr>
            <a:r>
              <a:rPr lang="ka-GE" sz="2400" i="1" dirty="0" smtClean="0"/>
              <a:t>ინტერესები და მოტივაცია:</a:t>
            </a:r>
          </a:p>
          <a:p>
            <a:pPr lvl="1" algn="just">
              <a:buFont typeface="Wingdings" pitchFamily="2" charset="2"/>
              <a:buChar char="q"/>
            </a:pPr>
            <a:r>
              <a:rPr lang="ka-GE" sz="2400" i="1" dirty="0" smtClean="0"/>
              <a:t>წინაპროფესიული უნარები;</a:t>
            </a:r>
            <a:endParaRPr lang="en-US" sz="2400" i="1" dirty="0" smtClean="0"/>
          </a:p>
          <a:p>
            <a:pPr lvl="1" algn="just">
              <a:buFont typeface="Wingdings" pitchFamily="2" charset="2"/>
              <a:buChar char="q"/>
            </a:pPr>
            <a:r>
              <a:rPr lang="ka-GE" sz="2400" i="1" dirty="0" smtClean="0"/>
              <a:t>ფუნქციური უნარები.</a:t>
            </a:r>
          </a:p>
          <a:p>
            <a:pPr lvl="0" algn="just">
              <a:buNone/>
            </a:pPr>
            <a:endParaRPr lang="ka-GE" sz="2400" dirty="0" smtClean="0"/>
          </a:p>
          <a:p>
            <a:pPr lvl="0" algn="just">
              <a:buNone/>
            </a:pPr>
            <a:endParaRPr lang="ka-GE" sz="2400" dirty="0" smtClean="0"/>
          </a:p>
          <a:p>
            <a:pPr algn="just"/>
            <a:r>
              <a:rPr lang="ka-GE" sz="2400" dirty="0" smtClean="0"/>
              <a:t>სამუშაო გარემოში სამუშაოსა და საქმიანობის ანალიზი</a:t>
            </a:r>
            <a:r>
              <a:rPr lang="pt-BR" sz="2400" dirty="0" smtClean="0"/>
              <a:t>.</a:t>
            </a:r>
            <a:r>
              <a:rPr lang="pt-BR" sz="2000" dirty="0" smtClean="0"/>
              <a:t> </a:t>
            </a:r>
            <a:endParaRPr lang="ka-GE" sz="2000" dirty="0" smtClean="0"/>
          </a:p>
          <a:p>
            <a:pPr algn="just"/>
            <a:endParaRPr lang="ka-GE" sz="2000" dirty="0" smtClean="0"/>
          </a:p>
          <a:p>
            <a:pPr algn="just"/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458200" cy="365125"/>
          </a:xfrm>
        </p:spPr>
        <p:txBody>
          <a:bodyPr/>
          <a:lstStyle/>
          <a:p>
            <a:pPr algn="ctr"/>
            <a:r>
              <a:rPr lang="en-US" b="1" dirty="0" smtClean="0"/>
              <a:t>15.04.201</a:t>
            </a:r>
            <a:r>
              <a:rPr lang="en-US" dirty="0" smtClean="0"/>
              <a:t>5</a:t>
            </a:r>
            <a:r>
              <a:rPr lang="ka-GE" dirty="0" smtClean="0"/>
              <a:t>.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2669" y="1"/>
            <a:ext cx="91133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7696200" cy="1139825"/>
          </a:xfrm>
        </p:spPr>
        <p:txBody>
          <a:bodyPr>
            <a:normAutofit/>
          </a:bodyPr>
          <a:lstStyle/>
          <a:p>
            <a:pPr lvl="0"/>
            <a:r>
              <a:rPr lang="ka-GE" sz="2800" b="1" dirty="0" smtClean="0"/>
              <a:t>დასაქმებისათვის საჭირო მომზადების დაგეგმვისა  და განხორციელების ეტაპი: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498080" cy="3962400"/>
          </a:xfrm>
        </p:spPr>
        <p:txBody>
          <a:bodyPr>
            <a:normAutofit/>
          </a:bodyPr>
          <a:lstStyle/>
          <a:p>
            <a:pPr lvl="0" algn="just">
              <a:buNone/>
            </a:pPr>
            <a:endParaRPr lang="ka-GE" sz="2000" dirty="0" smtClean="0"/>
          </a:p>
          <a:p>
            <a:pPr marL="342900" lvl="1" indent="-342900" algn="just"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ka-GE" sz="2400" dirty="0" smtClean="0"/>
              <a:t>მათი ინტერესების შესაბამისი საქმიანობების მოსინჯვა.</a:t>
            </a:r>
            <a:r>
              <a:rPr lang="it-IT" sz="2400" dirty="0" smtClean="0"/>
              <a:t> </a:t>
            </a:r>
            <a:endParaRPr lang="ka-GE" sz="2400" dirty="0" smtClean="0"/>
          </a:p>
          <a:p>
            <a:pPr marL="342900" lvl="1" indent="-342900" algn="just">
              <a:buClr>
                <a:schemeClr val="hlink"/>
              </a:buClr>
              <a:buSzPct val="80000"/>
              <a:buNone/>
            </a:pPr>
            <a:endParaRPr lang="en-US" sz="2400" dirty="0" smtClean="0"/>
          </a:p>
          <a:p>
            <a:pPr algn="just"/>
            <a:r>
              <a:rPr lang="ka-GE" sz="2400" dirty="0" smtClean="0"/>
              <a:t>თითოეული პირისთვის მისი შესაძლებლობების შესაბამისი საქმიანობის </a:t>
            </a:r>
            <a:r>
              <a:rPr lang="en-US" sz="2400" dirty="0" smtClean="0"/>
              <a:t>/</a:t>
            </a:r>
            <a:r>
              <a:rPr lang="ka-GE" sz="2400" dirty="0" smtClean="0"/>
              <a:t>საქმიანობების შერჩევა  ძლიერი მხარეების გათვალისწინებით.</a:t>
            </a:r>
          </a:p>
          <a:p>
            <a:pPr algn="just"/>
            <a:endParaRPr lang="ka-GE" sz="2000" dirty="0" smtClean="0"/>
          </a:p>
          <a:p>
            <a:pPr algn="just">
              <a:buNone/>
            </a:pPr>
            <a:endParaRPr lang="ka-GE" sz="2000" dirty="0" smtClean="0"/>
          </a:p>
          <a:p>
            <a:pPr algn="just">
              <a:buNone/>
            </a:pPr>
            <a:endParaRPr lang="ka-GE" sz="2000" dirty="0" smtClean="0"/>
          </a:p>
          <a:p>
            <a:pPr algn="just">
              <a:buNone/>
            </a:pPr>
            <a:endParaRPr lang="ka-GE" sz="2000" dirty="0" smtClean="0"/>
          </a:p>
          <a:p>
            <a:pPr algn="just"/>
            <a:endParaRPr lang="ka-GE" sz="2000" dirty="0" smtClean="0"/>
          </a:p>
          <a:p>
            <a:pPr algn="just">
              <a:buNone/>
            </a:pPr>
            <a:endParaRPr lang="ka-GE" sz="2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52800" y="6019800"/>
            <a:ext cx="2133600" cy="609599"/>
          </a:xfrm>
        </p:spPr>
        <p:txBody>
          <a:bodyPr/>
          <a:lstStyle/>
          <a:p>
            <a:pPr algn="ctr"/>
            <a:r>
              <a:rPr lang="en-US" b="1" dirty="0" smtClean="0"/>
              <a:t>15.04.2015</a:t>
            </a:r>
            <a:r>
              <a:rPr lang="ka-GE" b="1" dirty="0" smtClean="0"/>
              <a:t>.</a:t>
            </a:r>
            <a:endParaRPr lang="en-US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"/>
            <a:ext cx="914400" cy="8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ka-GE" sz="2800" b="1" dirty="0" smtClean="0"/>
              <a:t>დასაქმების შემდგომი შეფასების მიზნები: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000" dirty="0" smtClean="0"/>
          </a:p>
          <a:p>
            <a:pPr algn="just"/>
            <a:r>
              <a:rPr lang="ka-GE" sz="2400" dirty="0" smtClean="0"/>
              <a:t>სერვისის მიწოდებაში მაქსიმალურად ჩართულობისათვის</a:t>
            </a:r>
            <a:r>
              <a:rPr lang="en-US" sz="2400" dirty="0" smtClean="0"/>
              <a:t>,</a:t>
            </a:r>
            <a:r>
              <a:rPr lang="ka-GE" sz="2400" dirty="0" smtClean="0"/>
              <a:t> სამუშაოს  უნარების განვითარებისთვის </a:t>
            </a:r>
            <a:r>
              <a:rPr lang="ka-GE" sz="2400" i="1" dirty="0" smtClean="0"/>
              <a:t>გრძელვადიანი </a:t>
            </a:r>
            <a:r>
              <a:rPr lang="ka-GE" sz="2400" dirty="0" smtClean="0"/>
              <a:t>და </a:t>
            </a:r>
            <a:r>
              <a:rPr lang="ka-GE" sz="2400" i="1" dirty="0" smtClean="0"/>
              <a:t>მოკლევადიანი </a:t>
            </a:r>
            <a:r>
              <a:rPr lang="ka-GE" sz="2400" dirty="0" smtClean="0"/>
              <a:t>მიზნების განსაზღვრა ი</a:t>
            </a:r>
            <a:r>
              <a:rPr lang="ka-GE" sz="2400" i="1" dirty="0" smtClean="0"/>
              <a:t>ნდივიდუალური</a:t>
            </a:r>
            <a:r>
              <a:rPr lang="ka-GE" sz="2400" dirty="0" smtClean="0"/>
              <a:t>  და </a:t>
            </a:r>
            <a:r>
              <a:rPr lang="ka-GE" sz="2400" i="1" dirty="0" smtClean="0"/>
              <a:t>ჯგუფური  </a:t>
            </a:r>
            <a:r>
              <a:rPr lang="ka-GE" sz="2400" dirty="0" smtClean="0"/>
              <a:t>მუშაობისათვის. </a:t>
            </a:r>
          </a:p>
          <a:p>
            <a:pPr algn="just"/>
            <a:endParaRPr lang="ka-GE" sz="2400" dirty="0" smtClean="0"/>
          </a:p>
          <a:p>
            <a:pPr lvl="0"/>
            <a:endParaRPr lang="en-US" sz="2400" dirty="0" smtClean="0"/>
          </a:p>
          <a:p>
            <a:pPr lvl="0"/>
            <a:r>
              <a:rPr lang="ka-GE" sz="2400" dirty="0" smtClean="0"/>
              <a:t>გამოვლინდეს მხარდამჭერი თანამშრომლის როლი თითოეულ თანამშრომელთან მიმართებაში.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458200" cy="365125"/>
          </a:xfrm>
        </p:spPr>
        <p:txBody>
          <a:bodyPr/>
          <a:lstStyle/>
          <a:p>
            <a:pPr algn="ctr"/>
            <a:r>
              <a:rPr lang="en-US" b="1" dirty="0" smtClean="0"/>
              <a:t>15.04.2015</a:t>
            </a:r>
            <a:r>
              <a:rPr lang="ka-GE" b="1" dirty="0" smtClean="0"/>
              <a:t>.</a:t>
            </a:r>
            <a:endParaRPr lang="en-US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"/>
            <a:ext cx="914400" cy="8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ka-GE" sz="2400" b="1" dirty="0" smtClean="0"/>
              <a:t>შედეგები: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498080" cy="487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000" dirty="0" smtClean="0"/>
          </a:p>
          <a:p>
            <a:r>
              <a:rPr lang="ka-GE" sz="2400" dirty="0" smtClean="0"/>
              <a:t>ამჟამად ცენტრში  მუშაობს 6 სპეციალური საგანმანათლებლო საჭიროების მქონე პირი და 2 მხარდამჭერი თანამშრომელი.</a:t>
            </a:r>
          </a:p>
          <a:p>
            <a:endParaRPr lang="ka-GE" sz="2400" dirty="0" smtClean="0"/>
          </a:p>
          <a:p>
            <a:r>
              <a:rPr lang="ka-GE" sz="2400" dirty="0" smtClean="0"/>
              <a:t> 2008-2015 წწ.  ცენტრში დასაქმდა 7 მხარდამჭერი თანამშრომელი და 14 სპეციალური საგანმანათლებლო საჭიროებების მქონე პირი.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ka-GE" sz="2400" dirty="0" smtClean="0"/>
              <a:t>ცენტრში დასაქმებულ</a:t>
            </a:r>
            <a:r>
              <a:rPr lang="en-US" sz="2400" dirty="0" smtClean="0"/>
              <a:t> </a:t>
            </a:r>
            <a:r>
              <a:rPr lang="ka-GE" sz="2400" dirty="0" smtClean="0"/>
              <a:t>პირთა პიროვნული და პროფესიული ზრდა.</a:t>
            </a:r>
          </a:p>
          <a:p>
            <a:pPr>
              <a:buNone/>
            </a:pPr>
            <a:endParaRPr lang="ka-GE" sz="2400" dirty="0" smtClean="0"/>
          </a:p>
          <a:p>
            <a:r>
              <a:rPr lang="ka-GE" sz="2400" dirty="0" smtClean="0"/>
              <a:t>ილიას სახელმწიფო უნივერსიტეტის შესაბამისი საგანმანათლებლო პროგრამების სტუდენტებისთვის პრაქტიკული აქტივობების  განსახორციელებელი ბაზა.</a:t>
            </a:r>
            <a:endParaRPr lang="en-US" sz="2400" dirty="0" smtClean="0"/>
          </a:p>
          <a:p>
            <a:endParaRPr lang="ka-GE" sz="2000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0" cy="365125"/>
          </a:xfrm>
        </p:spPr>
        <p:txBody>
          <a:bodyPr/>
          <a:lstStyle/>
          <a:p>
            <a:pPr algn="ctr"/>
            <a:r>
              <a:rPr lang="en-US" b="1" dirty="0" smtClean="0"/>
              <a:t>15.04.2015</a:t>
            </a:r>
            <a:r>
              <a:rPr lang="ka-GE" b="1" dirty="0" smtClean="0"/>
              <a:t>.</a:t>
            </a:r>
            <a:endParaRPr lang="en-US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2"/>
            <a:ext cx="914400" cy="8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422" name="Picture 6" descr="IMG_07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5499">
            <a:off x="28575" y="2825750"/>
            <a:ext cx="3043238" cy="4056063"/>
          </a:xfrm>
          <a:prstGeom prst="rect">
            <a:avLst/>
          </a:prstGeom>
          <a:noFill/>
        </p:spPr>
      </p:pic>
      <p:pic>
        <p:nvPicPr>
          <p:cNvPr id="60424" name="Picture 8" descr="IMG_07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57450" cy="3276600"/>
          </a:xfrm>
          <a:prstGeom prst="rect">
            <a:avLst/>
          </a:prstGeom>
          <a:noFill/>
        </p:spPr>
      </p:pic>
      <p:pic>
        <p:nvPicPr>
          <p:cNvPr id="60425" name="Picture 9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0"/>
            <a:ext cx="42672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14" descr="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97203">
            <a:off x="3343371" y="198442"/>
            <a:ext cx="3674839" cy="4014787"/>
          </a:xfrm>
          <a:prstGeom prst="rect">
            <a:avLst/>
          </a:prstGeom>
          <a:noFill/>
        </p:spPr>
      </p:pic>
      <p:pic>
        <p:nvPicPr>
          <p:cNvPr id="60432" name="Picture 16" descr="IMG_07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2895600"/>
            <a:ext cx="241313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3" name="Picture 17" descr="IMG_073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8" cstate="print"/>
          <a:srcRect/>
          <a:stretch>
            <a:fillRect/>
          </a:stretch>
        </p:blipFill>
        <p:spPr>
          <a:xfrm rot="655893">
            <a:off x="4599533" y="3438701"/>
            <a:ext cx="2590800" cy="3451591"/>
          </a:xfrm>
          <a:noFill/>
          <a:ln/>
        </p:spPr>
      </p:pic>
      <p:pic>
        <p:nvPicPr>
          <p:cNvPr id="60434" name="Picture 18" descr="IMG_074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256878">
            <a:off x="2558670" y="3628937"/>
            <a:ext cx="2579577" cy="3318518"/>
          </a:xfrm>
          <a:prstGeom prst="rect">
            <a:avLst/>
          </a:prstGeom>
          <a:noFill/>
        </p:spPr>
      </p:pic>
      <p:pic>
        <p:nvPicPr>
          <p:cNvPr id="60435" name="Picture 19" descr="IMG_073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74030">
            <a:off x="4728094" y="178493"/>
            <a:ext cx="2817108" cy="354121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62825" y="0"/>
            <a:ext cx="17811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r>
              <a:rPr lang="ka-GE" sz="2800" b="1" dirty="0" smtClean="0"/>
              <a:t>სამომავლო გეგმები: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7498080" cy="3810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ka-GE" sz="2400" dirty="0" smtClean="0"/>
              <a:t>ორ დონიანი დასაქმების სისტემის შექმნა:</a:t>
            </a:r>
          </a:p>
          <a:p>
            <a:pPr algn="just">
              <a:buNone/>
            </a:pPr>
            <a:r>
              <a:rPr lang="ka-GE" sz="2400" dirty="0" smtClean="0"/>
              <a:t> </a:t>
            </a:r>
            <a:endParaRPr lang="en-US" sz="2400" dirty="0" smtClean="0"/>
          </a:p>
          <a:p>
            <a:pPr algn="just"/>
            <a:r>
              <a:rPr lang="ka-GE" sz="2400" dirty="0" smtClean="0"/>
              <a:t>მხარდაჭერითი დასაქმების ადგილი.</a:t>
            </a:r>
          </a:p>
          <a:p>
            <a:pPr algn="just"/>
            <a:r>
              <a:rPr lang="ka-GE" sz="2400" dirty="0" smtClean="0"/>
              <a:t>ღია დასაქმების ადგილი.</a:t>
            </a:r>
          </a:p>
          <a:p>
            <a:pPr algn="just">
              <a:buNone/>
            </a:pPr>
            <a:endParaRPr lang="ka-GE" sz="2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8458200" cy="476250"/>
          </a:xfrm>
        </p:spPr>
        <p:txBody>
          <a:bodyPr/>
          <a:lstStyle/>
          <a:p>
            <a:pPr algn="ctr"/>
            <a:r>
              <a:rPr lang="en-US" b="1" dirty="0" smtClean="0"/>
              <a:t>15.04.2015.</a:t>
            </a:r>
            <a:endParaRPr lang="en-US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8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2800" b="1" dirty="0" smtClean="0"/>
              <a:t>გამოწვევები: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ka-GE" sz="2400" dirty="0" smtClean="0"/>
              <a:t>შეკვეთების რაოდენობა;</a:t>
            </a:r>
          </a:p>
          <a:p>
            <a:endParaRPr lang="ka-GE" sz="2400" dirty="0" smtClean="0"/>
          </a:p>
          <a:p>
            <a:r>
              <a:rPr lang="ka-GE" sz="2400" dirty="0" smtClean="0"/>
              <a:t>მომსახურების ხარისხის შენარჩუნება;</a:t>
            </a:r>
          </a:p>
          <a:p>
            <a:pPr>
              <a:buNone/>
            </a:pPr>
            <a:endParaRPr lang="ka-GE" sz="2400" dirty="0" smtClean="0"/>
          </a:p>
          <a:p>
            <a:r>
              <a:rPr lang="ka-GE" sz="2400" dirty="0" smtClean="0"/>
              <a:t>თანამშრომელთა მოტივაციის შენარჩუნება;</a:t>
            </a:r>
          </a:p>
          <a:p>
            <a:pPr>
              <a:buNone/>
            </a:pPr>
            <a:endParaRPr lang="ka-GE" sz="2400" dirty="0" smtClean="0"/>
          </a:p>
          <a:p>
            <a:r>
              <a:rPr lang="ka-GE" sz="2400" dirty="0" smtClean="0"/>
              <a:t>სპეციალური საგანმანათლებლო საჭიროებების მქონე პირთა როტაცია;</a:t>
            </a:r>
          </a:p>
          <a:p>
            <a:pPr>
              <a:buNone/>
            </a:pPr>
            <a:endParaRPr lang="ka-GE" sz="2400" dirty="0" smtClean="0"/>
          </a:p>
          <a:p>
            <a:r>
              <a:rPr lang="ka-GE" sz="2400" dirty="0" smtClean="0"/>
              <a:t>ტექნიკის მუშაობა.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8458200" cy="476250"/>
          </a:xfrm>
        </p:spPr>
        <p:txBody>
          <a:bodyPr/>
          <a:lstStyle/>
          <a:p>
            <a:pPr algn="ctr"/>
            <a:r>
              <a:rPr lang="en-US" dirty="0" smtClean="0"/>
              <a:t>15.04.2015</a:t>
            </a:r>
            <a:r>
              <a:rPr lang="ka-GE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 advTm="7000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ka-GE" b="1" dirty="0" smtClean="0"/>
          </a:p>
          <a:p>
            <a:pPr algn="ctr">
              <a:buNone/>
            </a:pPr>
            <a:endParaRPr lang="ka-GE" b="1" dirty="0" smtClean="0"/>
          </a:p>
          <a:p>
            <a:pPr algn="ctr">
              <a:buNone/>
            </a:pPr>
            <a:endParaRPr lang="ka-GE" b="1" dirty="0" smtClean="0"/>
          </a:p>
          <a:p>
            <a:pPr algn="ctr">
              <a:buNone/>
            </a:pPr>
            <a:r>
              <a:rPr lang="ka-GE" b="1" dirty="0" smtClean="0"/>
              <a:t>გმადლობთ</a:t>
            </a:r>
          </a:p>
          <a:p>
            <a:pPr algn="ctr">
              <a:buNone/>
            </a:pPr>
            <a:r>
              <a:rPr lang="ka-GE" b="1" dirty="0" smtClean="0"/>
              <a:t>ყურადღებისთვის!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001000" cy="365125"/>
          </a:xfrm>
        </p:spPr>
        <p:txBody>
          <a:bodyPr/>
          <a:lstStyle/>
          <a:p>
            <a:pPr algn="ctr"/>
            <a:r>
              <a:rPr lang="en-US" b="1" dirty="0" smtClean="0"/>
              <a:t>15.04.2015</a:t>
            </a:r>
            <a:r>
              <a:rPr lang="ka-GE" b="1" dirty="0" smtClean="0"/>
              <a:t>.</a:t>
            </a:r>
            <a:endParaRPr lang="en-US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762000"/>
            <a:ext cx="2209800" cy="203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ka-GE" sz="3200" b="1" dirty="0" smtClean="0"/>
              <a:t>კომპიუტერული მომსახურების ცენტრი: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498080" cy="44958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ka-GE" sz="2000" dirty="0" smtClean="0"/>
          </a:p>
          <a:p>
            <a:pPr algn="just"/>
            <a:r>
              <a:rPr lang="ka-GE" sz="2400" dirty="0" smtClean="0"/>
              <a:t>      </a:t>
            </a:r>
            <a:r>
              <a:rPr lang="ka-GE" sz="2600" dirty="0" smtClean="0"/>
              <a:t>2008 წელს დაარსდა ილიას სახელმწიფო უნივერსიტეტში </a:t>
            </a:r>
            <a:r>
              <a:rPr lang="ka-GE" sz="2600" b="1" dirty="0" smtClean="0"/>
              <a:t>„განსაკუთრებულ მოსწავლეთა განათლების, კონსულტირებისა და რეაბილიტაციის</a:t>
            </a:r>
            <a:r>
              <a:rPr lang="en-US" sz="2600" b="1" dirty="0" smtClean="0"/>
              <a:t>“ </a:t>
            </a:r>
            <a:r>
              <a:rPr lang="ka-GE" sz="2600" dirty="0" smtClean="0"/>
              <a:t>ცენტრის ბაზაზე, საუნივერსიტეტო სწავლების განვითარების </a:t>
            </a:r>
            <a:r>
              <a:rPr lang="en-US" sz="2600" dirty="0" smtClean="0"/>
              <a:t>TEMPUS</a:t>
            </a:r>
            <a:r>
              <a:rPr lang="ka-GE" sz="2600" dirty="0" smtClean="0"/>
              <a:t>- ის პროექტის ფარგლებში.</a:t>
            </a:r>
          </a:p>
          <a:p>
            <a:pPr algn="just"/>
            <a:endParaRPr lang="ka-GE" sz="2600" dirty="0" smtClean="0"/>
          </a:p>
          <a:p>
            <a:pPr algn="just"/>
            <a:endParaRPr lang="ka-GE" sz="2600" dirty="0" smtClean="0"/>
          </a:p>
          <a:p>
            <a:pPr algn="just"/>
            <a:r>
              <a:rPr lang="ka-GE" sz="2600" dirty="0" smtClean="0">
                <a:latin typeface="AcadNusx" pitchFamily="2" charset="0"/>
              </a:rPr>
              <a:t>ცენტრის აქტივობები ხორციელდება სასწავლო კურსებში “ინკლუზიური განათლება” და</a:t>
            </a:r>
            <a:r>
              <a:rPr lang="en-US" sz="2600" dirty="0" smtClean="0">
                <a:latin typeface="AcadNusx" pitchFamily="2" charset="0"/>
              </a:rPr>
              <a:t> </a:t>
            </a:r>
            <a:r>
              <a:rPr lang="ka-GE" sz="2600" dirty="0" smtClean="0">
                <a:latin typeface="AcadNusx" pitchFamily="2" charset="0"/>
              </a:rPr>
              <a:t>“მხარდაჭერითი დასაქმება” მონაწილე სტუდენტების, სპეციალური საგანმანათლებლო საჭიროებების მქონე პირთა მონაწილეობით და ლექტორთა სუპერვიზიით.</a:t>
            </a:r>
            <a:r>
              <a:rPr lang="de-DE" sz="2600" dirty="0" smtClean="0">
                <a:latin typeface="AcadNusx" pitchFamily="2" charset="0"/>
              </a:rPr>
              <a:t> </a:t>
            </a:r>
          </a:p>
          <a:p>
            <a:pPr algn="just">
              <a:buNone/>
            </a:pPr>
            <a:endParaRPr lang="ka-GE" sz="2000" dirty="0" smtClean="0"/>
          </a:p>
          <a:p>
            <a:pPr algn="just"/>
            <a:endParaRPr lang="en-US" sz="2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0" cy="365125"/>
          </a:xfrm>
        </p:spPr>
        <p:txBody>
          <a:bodyPr/>
          <a:lstStyle/>
          <a:p>
            <a:pPr algn="ctr"/>
            <a:r>
              <a:rPr lang="en-US" sz="1400" b="1" dirty="0" smtClean="0"/>
              <a:t>15.04.2015</a:t>
            </a:r>
            <a:r>
              <a:rPr lang="ka-GE" sz="1400" b="1" dirty="0" smtClean="0"/>
              <a:t>.</a:t>
            </a:r>
            <a:endParaRPr lang="en-US" sz="14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"/>
            <a:ext cx="914400" cy="8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7848600" cy="1139825"/>
          </a:xfrm>
        </p:spPr>
        <p:txBody>
          <a:bodyPr>
            <a:noAutofit/>
          </a:bodyPr>
          <a:lstStyle/>
          <a:p>
            <a:r>
              <a:rPr lang="ka-GE" sz="2800" b="1" dirty="0" smtClean="0"/>
              <a:t>ცენტრი უზრუნველყოფს საუნივერსიტეტო მოთხოვნების შესაბამის  მომსახურეობას: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498080" cy="4267200"/>
          </a:xfrm>
        </p:spPr>
        <p:txBody>
          <a:bodyPr>
            <a:normAutofit/>
          </a:bodyPr>
          <a:lstStyle/>
          <a:p>
            <a:pPr lvl="0"/>
            <a:r>
              <a:rPr lang="ka-GE" sz="2400" dirty="0" smtClean="0"/>
              <a:t>ასლების გადაღება;</a:t>
            </a:r>
          </a:p>
          <a:p>
            <a:pPr lvl="0"/>
            <a:endParaRPr lang="en-US" sz="2400" dirty="0" smtClean="0"/>
          </a:p>
          <a:p>
            <a:r>
              <a:rPr lang="ka-GE" sz="2400" dirty="0" smtClean="0"/>
              <a:t>ამობეჭდვა;</a:t>
            </a:r>
          </a:p>
          <a:p>
            <a:endParaRPr lang="ka-GE" sz="2400" dirty="0" smtClean="0"/>
          </a:p>
          <a:p>
            <a:r>
              <a:rPr lang="ka-GE" sz="2400" dirty="0" smtClean="0"/>
              <a:t>ლამინირება;</a:t>
            </a:r>
          </a:p>
          <a:p>
            <a:endParaRPr lang="en-US" sz="2400" dirty="0" smtClean="0"/>
          </a:p>
          <a:p>
            <a:pPr lvl="0"/>
            <a:r>
              <a:rPr lang="ka-GE" sz="2400" dirty="0" smtClean="0"/>
              <a:t>სკანირება;</a:t>
            </a:r>
          </a:p>
          <a:p>
            <a:pPr lvl="0"/>
            <a:endParaRPr lang="en-US" sz="2400" dirty="0" smtClean="0"/>
          </a:p>
          <a:p>
            <a:pPr lvl="0"/>
            <a:r>
              <a:rPr lang="ka-GE" sz="2400" dirty="0" smtClean="0"/>
              <a:t>აკინძვა.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0" cy="365125"/>
          </a:xfrm>
        </p:spPr>
        <p:txBody>
          <a:bodyPr/>
          <a:lstStyle/>
          <a:p>
            <a:pPr algn="ctr"/>
            <a:r>
              <a:rPr lang="en-US" b="1" dirty="0" smtClean="0"/>
              <a:t>15.04.2015</a:t>
            </a:r>
            <a:r>
              <a:rPr lang="ka-GE" b="1" dirty="0" smtClean="0"/>
              <a:t>.</a:t>
            </a:r>
            <a:endParaRPr lang="en-US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"/>
            <a:ext cx="914400" cy="8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ka-GE" sz="3200" b="1" dirty="0" smtClean="0"/>
              <a:t>სამუშაო პირობები: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7620000" cy="4114800"/>
          </a:xfrm>
        </p:spPr>
        <p:txBody>
          <a:bodyPr/>
          <a:lstStyle/>
          <a:p>
            <a:r>
              <a:rPr lang="ka-GE" sz="2400" dirty="0" smtClean="0"/>
              <a:t>ერთწლიანი სამუშაო კონტრაქტი;</a:t>
            </a:r>
          </a:p>
          <a:p>
            <a:endParaRPr lang="ka-GE" sz="2400" dirty="0" smtClean="0"/>
          </a:p>
          <a:p>
            <a:r>
              <a:rPr lang="ka-GE" sz="2400" dirty="0" smtClean="0"/>
              <a:t>ნახევარ განაკვეთიანი სამუშაო</a:t>
            </a:r>
          </a:p>
          <a:p>
            <a:pPr>
              <a:buNone/>
            </a:pPr>
            <a:r>
              <a:rPr lang="ka-GE" sz="2400" dirty="0" smtClean="0"/>
              <a:t> გრაფიკი (კვირაში ორი დღე).</a:t>
            </a:r>
          </a:p>
          <a:p>
            <a:endParaRPr lang="ka-GE" sz="2400" dirty="0" smtClean="0"/>
          </a:p>
          <a:p>
            <a:r>
              <a:rPr lang="ka-GE" sz="2400" dirty="0" smtClean="0"/>
              <a:t>შრომითი ანაზღაურება </a:t>
            </a:r>
          </a:p>
          <a:p>
            <a:pPr>
              <a:buNone/>
            </a:pPr>
            <a:r>
              <a:rPr lang="ka-GE" sz="2400" dirty="0" smtClean="0"/>
              <a:t>     დამოკიდებულია</a:t>
            </a:r>
          </a:p>
          <a:p>
            <a:pPr>
              <a:buNone/>
            </a:pPr>
            <a:r>
              <a:rPr lang="ka-GE" sz="2400" dirty="0" smtClean="0"/>
              <a:t>    ცენტრის მიერ თანხის გამომუშავებაზე.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pPr algn="ctr"/>
            <a:r>
              <a:rPr lang="en-US" b="1" dirty="0" smtClean="0"/>
              <a:t>15.04.2015</a:t>
            </a:r>
            <a:r>
              <a:rPr lang="ka-GE" b="1" dirty="0" smtClean="0"/>
              <a:t>.</a:t>
            </a:r>
            <a:endParaRPr lang="en-US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"/>
            <a:ext cx="914400" cy="8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Photo052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447800"/>
            <a:ext cx="320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987425"/>
          </a:xfrm>
        </p:spPr>
        <p:txBody>
          <a:bodyPr/>
          <a:lstStyle/>
          <a:p>
            <a:r>
              <a:rPr lang="ka-GE" sz="3200" b="1" dirty="0" smtClean="0">
                <a:latin typeface="AcadNusx" pitchFamily="2" charset="0"/>
              </a:rPr>
              <a:t>კომპიუტერული მომსახურების ცენტრის პრინციპები</a:t>
            </a:r>
            <a:r>
              <a:rPr lang="en-US" sz="3200" b="1" dirty="0" smtClean="0">
                <a:latin typeface="AcadNusx" pitchFamily="2" charset="0"/>
              </a:rPr>
              <a:t>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ka-GE" sz="2400" dirty="0" smtClean="0"/>
              <a:t>იყოს კონკურენტუნარიანი.</a:t>
            </a:r>
          </a:p>
          <a:p>
            <a:pPr>
              <a:buNone/>
            </a:pPr>
            <a:endParaRPr lang="ka-GE" sz="2400" dirty="0" smtClean="0"/>
          </a:p>
          <a:p>
            <a:r>
              <a:rPr lang="ka-GE" sz="2400" dirty="0" smtClean="0"/>
              <a:t>უზრუნველყოს მომსახურების მაქსიმალური ხარისხი;</a:t>
            </a:r>
          </a:p>
          <a:p>
            <a:pPr>
              <a:buNone/>
            </a:pPr>
            <a:endParaRPr lang="ka-GE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8382000" cy="476250"/>
          </a:xfrm>
        </p:spPr>
        <p:txBody>
          <a:bodyPr/>
          <a:lstStyle/>
          <a:p>
            <a:pPr algn="ctr"/>
            <a:r>
              <a:rPr lang="en-US" b="1" dirty="0" smtClean="0"/>
              <a:t>15.04.2015</a:t>
            </a:r>
            <a:endParaRPr lang="en-US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8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325562"/>
          </a:xfrm>
        </p:spPr>
        <p:txBody>
          <a:bodyPr>
            <a:normAutofit/>
          </a:bodyPr>
          <a:lstStyle/>
          <a:p>
            <a:r>
              <a:rPr lang="ka-GE" sz="3200" b="1" dirty="0" smtClean="0"/>
              <a:t>დასაქმების ადგილის სპეციფიკა: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498080" cy="4191000"/>
          </a:xfrm>
        </p:spPr>
        <p:txBody>
          <a:bodyPr>
            <a:normAutofit/>
          </a:bodyPr>
          <a:lstStyle/>
          <a:p>
            <a:pPr>
              <a:buNone/>
            </a:pPr>
            <a:endParaRPr lang="ka-GE" sz="2000" dirty="0" smtClean="0"/>
          </a:p>
          <a:p>
            <a:r>
              <a:rPr lang="ka-GE" sz="2000" dirty="0" smtClean="0"/>
              <a:t> </a:t>
            </a:r>
            <a:r>
              <a:rPr lang="ka-GE" sz="2400" dirty="0" smtClean="0"/>
              <a:t>ცენტრი წამოადგენს მხარდაჭერითი დასაქმების ადგილს. </a:t>
            </a:r>
            <a:r>
              <a:rPr lang="en-US" sz="2400" b="1" dirty="0" smtClean="0"/>
              <a:t>(supportive employment setting).</a:t>
            </a:r>
            <a:r>
              <a:rPr lang="en-US" sz="2400" dirty="0" smtClean="0"/>
              <a:t> </a:t>
            </a:r>
            <a:endParaRPr lang="ka-GE" sz="2400" dirty="0" smtClean="0"/>
          </a:p>
          <a:p>
            <a:endParaRPr lang="en-US" sz="2400" dirty="0" smtClean="0"/>
          </a:p>
          <a:p>
            <a:r>
              <a:rPr lang="ka-GE" sz="2400" dirty="0" smtClean="0"/>
              <a:t>დასაქმება ხორციელდება დაასაქმე და ასწავლე (</a:t>
            </a:r>
            <a:r>
              <a:rPr lang="en-US" sz="2400" b="1" dirty="0" smtClean="0"/>
              <a:t>place-and-train</a:t>
            </a:r>
            <a:r>
              <a:rPr lang="ka-GE" sz="2400" b="1" dirty="0" smtClean="0"/>
              <a:t>)</a:t>
            </a:r>
            <a:r>
              <a:rPr lang="en-US" sz="2400" b="1" dirty="0" smtClean="0"/>
              <a:t> </a:t>
            </a:r>
            <a:r>
              <a:rPr lang="ka-GE" sz="2400" dirty="0" smtClean="0"/>
              <a:t>პრინციპის საფუძველზე</a:t>
            </a:r>
            <a:r>
              <a:rPr lang="ka-GE" sz="2400" b="1" dirty="0" smtClean="0"/>
              <a:t>.</a:t>
            </a:r>
          </a:p>
          <a:p>
            <a:pPr>
              <a:buNone/>
            </a:pPr>
            <a:endParaRPr lang="ka-GE" sz="2000" b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458200" cy="365125"/>
          </a:xfrm>
        </p:spPr>
        <p:txBody>
          <a:bodyPr/>
          <a:lstStyle/>
          <a:p>
            <a:pPr algn="ctr"/>
            <a:r>
              <a:rPr lang="en-US" b="1" dirty="0" smtClean="0"/>
              <a:t>15.04.2015</a:t>
            </a:r>
            <a:endParaRPr lang="en-US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-2822"/>
            <a:ext cx="914400" cy="8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 smtClean="0"/>
              <a:t>        </a:t>
            </a:r>
            <a:r>
              <a:rPr lang="pt-BR" sz="2800" b="1" dirty="0" smtClean="0"/>
              <a:t>place-and-train </a:t>
            </a:r>
            <a:r>
              <a:rPr lang="pt-BR" sz="2800" b="1" dirty="0" smtClean="0">
                <a:latin typeface="AcadNusx" pitchFamily="2" charset="0"/>
              </a:rPr>
              <a:t>principi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5105400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ka-GE" sz="4400" dirty="0" smtClean="0">
                <a:latin typeface="AcadNusx" pitchFamily="2" charset="0"/>
              </a:rPr>
              <a:t>სამუშაო ინტერესებისა და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ka-GE" sz="4400" dirty="0" smtClean="0">
                <a:latin typeface="AcadNusx" pitchFamily="2" charset="0"/>
              </a:rPr>
              <a:t> შესაძლებლობების გამოვლენა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ka-GE" sz="3400" dirty="0" smtClean="0">
              <a:latin typeface="AcadNusx" pitchFamily="2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3400" b="1" dirty="0" smtClean="0">
              <a:latin typeface="AcadNusx" pitchFamily="2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ka-GE" sz="3400" b="1" dirty="0" smtClean="0">
              <a:latin typeface="AcadNusx" pitchFamily="2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3400" b="1" dirty="0" smtClean="0">
              <a:latin typeface="AcadNusx" pitchFamily="2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400" b="1" dirty="0" smtClean="0">
                <a:latin typeface="AcadNusx" pitchFamily="2" charset="0"/>
              </a:rPr>
              <a:t>   </a:t>
            </a:r>
            <a:endParaRPr lang="ka-GE" sz="3400" b="1" dirty="0" smtClean="0">
              <a:latin typeface="AcadNusx" pitchFamily="2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ka-GE" sz="3400" dirty="0" smtClean="0">
              <a:latin typeface="AcadNusx" pitchFamily="2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400" dirty="0" err="1" smtClean="0">
                <a:latin typeface="AcadNusx" pitchFamily="2" charset="0"/>
              </a:rPr>
              <a:t>dasaqmeba</a:t>
            </a:r>
            <a:r>
              <a:rPr lang="ka-GE" sz="4400" dirty="0" smtClean="0">
                <a:latin typeface="AcadNusx" pitchFamily="2" charset="0"/>
              </a:rPr>
              <a:t> </a:t>
            </a:r>
            <a:endParaRPr lang="en-US" sz="4400" dirty="0" smtClean="0">
              <a:latin typeface="AcadNusx" pitchFamily="2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ka-GE" sz="3400" dirty="0" smtClean="0">
                <a:latin typeface="AcadNusx" pitchFamily="2" charset="0"/>
              </a:rPr>
              <a:t> </a:t>
            </a:r>
            <a:endParaRPr lang="en-US" sz="3400" dirty="0" smtClean="0">
              <a:latin typeface="AcadNusx" pitchFamily="2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400" dirty="0" smtClean="0">
                <a:latin typeface="AcadNusx" pitchFamily="2" charset="0"/>
              </a:rPr>
              <a:t>   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3400" b="1" dirty="0" smtClean="0">
              <a:latin typeface="AcadNusx" pitchFamily="2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400" b="1" dirty="0" smtClean="0">
                <a:latin typeface="AcadNusx" pitchFamily="2" charset="0"/>
              </a:rPr>
              <a:t>                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400" b="1" dirty="0" smtClean="0">
                <a:latin typeface="AcadNusx" pitchFamily="2" charset="0"/>
              </a:rPr>
              <a:t>                         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3400" b="1" dirty="0" smtClean="0">
              <a:latin typeface="AcadNusx" pitchFamily="2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400" b="1" dirty="0" smtClean="0">
                <a:latin typeface="AcadNusx" pitchFamily="2" charset="0"/>
              </a:rPr>
              <a:t>  </a:t>
            </a:r>
            <a:endParaRPr lang="ka-GE" sz="3400" b="1" dirty="0" smtClean="0">
              <a:latin typeface="AcadNusx" pitchFamily="2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ka-GE" sz="3400" b="1" dirty="0" smtClean="0">
              <a:latin typeface="AcadNusx" pitchFamily="2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ka-GE" sz="4400" dirty="0" smtClean="0">
                <a:latin typeface="AcadNusx" pitchFamily="2" charset="0"/>
              </a:rPr>
              <a:t>სამუშაო უნარების გავარჯიშება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ka-GE" sz="4400" dirty="0" smtClean="0">
                <a:latin typeface="AcadNusx" pitchFamily="2" charset="0"/>
              </a:rPr>
              <a:t> მხარდამჭერ თანამშრომელთან ერთად</a:t>
            </a:r>
            <a:endParaRPr lang="en-US" sz="4400" dirty="0" smtClean="0">
              <a:latin typeface="AcadNusx" pitchFamily="2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400" dirty="0" smtClean="0">
                <a:latin typeface="AcadNusx" pitchFamily="2" charset="0"/>
              </a:rPr>
              <a:t>  </a:t>
            </a:r>
            <a:endParaRPr lang="ru-RU" sz="4400" dirty="0" smtClean="0">
              <a:latin typeface="AcadNusx" pitchFamily="2" charset="0"/>
            </a:endParaRPr>
          </a:p>
          <a:p>
            <a:endParaRPr lang="en-US" sz="4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686800" cy="365125"/>
          </a:xfrm>
        </p:spPr>
        <p:txBody>
          <a:bodyPr/>
          <a:lstStyle/>
          <a:p>
            <a:pPr algn="ctr"/>
            <a:r>
              <a:rPr lang="en-US" b="1" dirty="0" smtClean="0"/>
              <a:t>15.04.2015</a:t>
            </a:r>
            <a:endParaRPr lang="en-US" b="1" dirty="0"/>
          </a:p>
        </p:txBody>
      </p:sp>
      <p:sp>
        <p:nvSpPr>
          <p:cNvPr id="7" name="Down Arrow 6"/>
          <p:cNvSpPr/>
          <p:nvPr/>
        </p:nvSpPr>
        <p:spPr>
          <a:xfrm>
            <a:off x="4724400" y="2057400"/>
            <a:ext cx="7620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2"/>
            <a:ext cx="914400" cy="8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own Arrow 10"/>
          <p:cNvSpPr/>
          <p:nvPr/>
        </p:nvSpPr>
        <p:spPr>
          <a:xfrm>
            <a:off x="4724400" y="3733800"/>
            <a:ext cx="7620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Tm="700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ka-GE" sz="2800" b="1" dirty="0" smtClean="0"/>
              <a:t>მხარდამჭერი თანამშრომლის მოვალეობები: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85000" lnSpcReduction="10000"/>
          </a:bodyPr>
          <a:lstStyle/>
          <a:p>
            <a:pPr lvl="1" algn="just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ka-GE" sz="2400" dirty="0" smtClean="0">
                <a:latin typeface="AcadNusx" pitchFamily="2" charset="0"/>
              </a:rPr>
              <a:t>შეუფერხებელი კომპიუტერული მომსახურების უზრუნველყოფა;</a:t>
            </a:r>
            <a:endParaRPr lang="en-US" sz="2400" dirty="0" smtClean="0">
              <a:latin typeface="AcadNusx" pitchFamily="2" charset="0"/>
            </a:endParaRP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ka-GE" sz="2400" dirty="0" smtClean="0">
                <a:latin typeface="AcadNusx" pitchFamily="2" charset="0"/>
              </a:rPr>
              <a:t>თანამშრომელთა</a:t>
            </a:r>
            <a:r>
              <a:rPr lang="en-US" sz="2400" dirty="0" smtClean="0">
                <a:latin typeface="AcadNusx" pitchFamily="2" charset="0"/>
              </a:rPr>
              <a:t> </a:t>
            </a:r>
            <a:r>
              <a:rPr lang="ka-GE" sz="2400" dirty="0" smtClean="0">
                <a:latin typeface="AcadNusx" pitchFamily="2" charset="0"/>
              </a:rPr>
              <a:t>მხარდაჭერა საჭიროების შემთხვევაში;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ka-GE" sz="2400" dirty="0" smtClean="0">
                <a:latin typeface="AcadNusx" pitchFamily="2" charset="0"/>
              </a:rPr>
              <a:t>მუდმივი მზაობა თანამშრომელთა თხოვნის საპასუხოდ;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ka-GE" sz="2400" dirty="0" smtClean="0">
                <a:latin typeface="AcadNusx" pitchFamily="2" charset="0"/>
              </a:rPr>
              <a:t>პასუხისმგებლობა შეკვეთის მიღება-გაცემის სიზუსტეზე;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ka-GE" sz="2400" dirty="0" smtClean="0">
                <a:latin typeface="AcadNusx" pitchFamily="2" charset="0"/>
              </a:rPr>
              <a:t>დასაქმებულთა მიერ განხორციელებული საქმიანობის საჭიროების შემთხვევაში გადამოწმება.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ka-GE" sz="2400" dirty="0" smtClean="0">
                <a:latin typeface="AcadNusx" pitchFamily="2" charset="0"/>
              </a:rPr>
              <a:t>თანამშრომელთა სამუშაო მოტივაციის ამაღლებაზე ზრუნვა (მხარდაჭერა-წახალისება);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ka-GE" sz="2400" dirty="0" smtClean="0">
                <a:latin typeface="AcadNusx" pitchFamily="2" charset="0"/>
              </a:rPr>
              <a:t>ახალი უნარ-ჩვევების განვითარებაზე ზრუნვა;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ka-GE" sz="2400" dirty="0" smtClean="0">
                <a:latin typeface="AcadNusx" pitchFamily="2" charset="0"/>
              </a:rPr>
              <a:t>დოკუმენტაციის წარმოება;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ka-GE" sz="2400" dirty="0" smtClean="0">
                <a:latin typeface="AcadNusx" pitchFamily="2" charset="0"/>
              </a:rPr>
              <a:t>მუდმივი კომუნიკაცია სხვა მხარდამჭერ თანამშრომელთან და ხელმძღვანელთან.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ka-GE" sz="2000" dirty="0" smtClean="0">
              <a:latin typeface="AcadNusx" pitchFamily="2" charset="0"/>
            </a:endParaRP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AcadNusx" pitchFamily="2" charset="0"/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686800" cy="365125"/>
          </a:xfrm>
        </p:spPr>
        <p:txBody>
          <a:bodyPr/>
          <a:lstStyle/>
          <a:p>
            <a:pPr algn="ctr"/>
            <a:r>
              <a:rPr lang="en-US" b="1" dirty="0" smtClean="0"/>
              <a:t>15.04.2015</a:t>
            </a:r>
            <a:r>
              <a:rPr lang="ka-GE" b="1" dirty="0" smtClean="0"/>
              <a:t>.</a:t>
            </a:r>
            <a:endParaRPr lang="en-US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2668" y="0"/>
            <a:ext cx="91133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7772400" cy="1139825"/>
          </a:xfrm>
        </p:spPr>
        <p:txBody>
          <a:bodyPr>
            <a:normAutofit/>
          </a:bodyPr>
          <a:lstStyle/>
          <a:p>
            <a:r>
              <a:rPr lang="ka-GE" sz="2800" b="1" dirty="0" smtClean="0"/>
              <a:t>პროფესიული მომზადების და დასაქმების პროცესის აღწერა: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498080" cy="4191000"/>
          </a:xfrm>
        </p:spPr>
        <p:txBody>
          <a:bodyPr>
            <a:normAutofit/>
          </a:bodyPr>
          <a:lstStyle/>
          <a:p>
            <a:pPr lvl="0"/>
            <a:r>
              <a:rPr lang="ka-GE" sz="2400" dirty="0" smtClean="0"/>
              <a:t>შეფასების ეტაპი</a:t>
            </a:r>
            <a:r>
              <a:rPr lang="en-US" sz="2400" dirty="0" smtClean="0"/>
              <a:t>;</a:t>
            </a:r>
            <a:endParaRPr lang="ka-GE" sz="2400" dirty="0" smtClean="0"/>
          </a:p>
          <a:p>
            <a:pPr lvl="0"/>
            <a:endParaRPr lang="ka-GE" sz="2400" dirty="0" smtClean="0"/>
          </a:p>
          <a:p>
            <a:pPr lvl="0"/>
            <a:r>
              <a:rPr lang="ka-GE" sz="2400" dirty="0" smtClean="0"/>
              <a:t>დასაქმებისათვის საჭირო მომზადების დაგეგმვისა  და განხორციელების ეტაპი</a:t>
            </a:r>
            <a:r>
              <a:rPr lang="en-US" sz="2400" dirty="0" smtClean="0"/>
              <a:t>;</a:t>
            </a:r>
            <a:endParaRPr lang="ka-GE" sz="2400" dirty="0" smtClean="0"/>
          </a:p>
          <a:p>
            <a:pPr lvl="0">
              <a:buNone/>
            </a:pPr>
            <a:endParaRPr lang="en-US" sz="2400" dirty="0" smtClean="0"/>
          </a:p>
          <a:p>
            <a:r>
              <a:rPr lang="ka-GE" sz="2400" dirty="0" smtClean="0"/>
              <a:t>დასაქმების შემდგომი შეფასება.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0" cy="365125"/>
          </a:xfrm>
        </p:spPr>
        <p:txBody>
          <a:bodyPr/>
          <a:lstStyle/>
          <a:p>
            <a:pPr algn="ctr"/>
            <a:r>
              <a:rPr lang="en-US" b="1" dirty="0" smtClean="0"/>
              <a:t>15.04.2015</a:t>
            </a:r>
            <a:r>
              <a:rPr lang="ka-GE" b="1" dirty="0" smtClean="0"/>
              <a:t>.</a:t>
            </a:r>
            <a:endParaRPr lang="en-US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2668" y="1"/>
            <a:ext cx="91133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13">
      <a:dk1>
        <a:srgbClr val="3B4B5D"/>
      </a:dk1>
      <a:lt1>
        <a:srgbClr val="CCECFF"/>
      </a:lt1>
      <a:dk2>
        <a:srgbClr val="466886"/>
      </a:dk2>
      <a:lt2>
        <a:srgbClr val="CCECFF"/>
      </a:lt2>
      <a:accent1>
        <a:srgbClr val="6D9D97"/>
      </a:accent1>
      <a:accent2>
        <a:srgbClr val="53718C"/>
      </a:accent2>
      <a:accent3>
        <a:srgbClr val="B0B9C3"/>
      </a:accent3>
      <a:accent4>
        <a:srgbClr val="AEC9DA"/>
      </a:accent4>
      <a:accent5>
        <a:srgbClr val="BACCC9"/>
      </a:accent5>
      <a:accent6>
        <a:srgbClr val="4A667E"/>
      </a:accent6>
      <a:hlink>
        <a:srgbClr val="99CCFF"/>
      </a:hlink>
      <a:folHlink>
        <a:srgbClr val="A97CF2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10">
        <a:dk1>
          <a:srgbClr val="000066"/>
        </a:dk1>
        <a:lt1>
          <a:srgbClr val="466886"/>
        </a:lt1>
        <a:dk2>
          <a:srgbClr val="CCECFF"/>
        </a:dk2>
        <a:lt2>
          <a:srgbClr val="3B4B5D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000056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11">
        <a:dk1>
          <a:srgbClr val="3B4B5D"/>
        </a:dk1>
        <a:lt1>
          <a:srgbClr val="0099CC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0082AE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12">
        <a:dk1>
          <a:srgbClr val="3B4B5D"/>
        </a:dk1>
        <a:lt1>
          <a:srgbClr val="66CC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56AE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13">
        <a:dk1>
          <a:srgbClr val="3B4B5D"/>
        </a:dk1>
        <a:lt1>
          <a:srgbClr val="CCEC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AEC9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dasaqmebis adgili</Template>
  <TotalTime>631</TotalTime>
  <Words>459</Words>
  <Application>Microsoft Office PowerPoint</Application>
  <PresentationFormat>On-screen Show (4:3)</PresentationFormat>
  <Paragraphs>146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Ripple</vt:lpstr>
      <vt:lpstr> “კომპიუტერული მომსახურების  ცენტრი”_ ინკლუზიური დასაქმების ადგილი</vt:lpstr>
      <vt:lpstr>კომპიუტერული მომსახურების ცენტრი: </vt:lpstr>
      <vt:lpstr>ცენტრი უზრუნველყოფს საუნივერსიტეტო მოთხოვნების შესაბამის  მომსახურეობას:</vt:lpstr>
      <vt:lpstr>სამუშაო პირობები:</vt:lpstr>
      <vt:lpstr>კომპიუტერული მომსახურების ცენტრის პრინციპები:</vt:lpstr>
      <vt:lpstr>დასაქმების ადგილის სპეციფიკა:</vt:lpstr>
      <vt:lpstr>        place-and-train principi</vt:lpstr>
      <vt:lpstr>მხარდამჭერი თანამშრომლის მოვალეობები:</vt:lpstr>
      <vt:lpstr>პროფესიული მომზადების და დასაქმების პროცესის აღწერა:</vt:lpstr>
      <vt:lpstr>შეფასების პროცესი:</vt:lpstr>
      <vt:lpstr>დასაქმებისათვის საჭირო მომზადების დაგეგმვისა  და განხორციელების ეტაპი:</vt:lpstr>
      <vt:lpstr>დასაქმების შემდგომი შეფასების მიზნები:</vt:lpstr>
      <vt:lpstr>შედეგები:</vt:lpstr>
      <vt:lpstr>Slide 14</vt:lpstr>
      <vt:lpstr>სამომავლო გეგმები:</vt:lpstr>
      <vt:lpstr>გამოწვევები: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“კომპიუტერული მომსახურების  ცენტრი”_ ინკლუზიური დასაქმების ადგილი</dc:title>
  <dc:creator>user</dc:creator>
  <cp:lastModifiedBy>user</cp:lastModifiedBy>
  <cp:revision>20</cp:revision>
  <dcterms:created xsi:type="dcterms:W3CDTF">2006-08-16T00:00:00Z</dcterms:created>
  <dcterms:modified xsi:type="dcterms:W3CDTF">2015-04-09T10:29:07Z</dcterms:modified>
</cp:coreProperties>
</file>